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0279975" cy="42808525"/>
  <p:notesSz cx="6797675" cy="9928225"/>
  <p:defaultTextStyle>
    <a:defPPr>
      <a:defRPr lang="en-US"/>
    </a:defPPr>
    <a:lvl1pPr algn="l" defTabSz="4175125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+mn-cs"/>
      </a:defRPr>
    </a:lvl1pPr>
    <a:lvl2pPr marL="2087563" indent="-1630363" algn="l" defTabSz="4175125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+mn-cs"/>
      </a:defRPr>
    </a:lvl2pPr>
    <a:lvl3pPr marL="4175125" indent="-3260725" algn="l" defTabSz="4175125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+mn-cs"/>
      </a:defRPr>
    </a:lvl3pPr>
    <a:lvl4pPr marL="6264275" indent="-4892675" algn="l" defTabSz="4175125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+mn-cs"/>
      </a:defRPr>
    </a:lvl4pPr>
    <a:lvl5pPr marL="8351838" indent="-6523038" algn="l" defTabSz="4175125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8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8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8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82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14835" autoAdjust="0"/>
    <p:restoredTop sz="94660"/>
  </p:normalViewPr>
  <p:slideViewPr>
    <p:cSldViewPr snapToObjects="1">
      <p:cViewPr>
        <p:scale>
          <a:sx n="26" d="100"/>
          <a:sy n="26" d="100"/>
        </p:scale>
        <p:origin x="-1206" y="3672"/>
      </p:cViewPr>
      <p:guideLst>
        <p:guide orient="horz" pos="13483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46085125" cy="46085125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998" y="13298392"/>
            <a:ext cx="25737979" cy="9176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996" y="24258164"/>
            <a:ext cx="21195983" cy="109399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1DA35F-0440-40C1-8C50-424BBEC901B7}" type="datetimeFigureOut">
              <a:rPr lang="en-US"/>
              <a:pPr>
                <a:defRPr/>
              </a:pPr>
              <a:t>6/27/2008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90FEA-73A6-4444-9C47-C6651D8747C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69E9B-B3DE-4F1C-8F85-3110173577C1}" type="datetimeFigureOut">
              <a:rPr lang="en-US"/>
              <a:pPr>
                <a:defRPr/>
              </a:pPr>
              <a:t>6/27/2008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95817-DAEC-4785-9FBD-4F2689E4FAF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98227" y="10702131"/>
            <a:ext cx="22557528" cy="227995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15123" y="10702131"/>
            <a:ext cx="67178439" cy="227995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75985-66F9-4904-A0D9-29D66D557AC7}" type="datetimeFigureOut">
              <a:rPr lang="en-US"/>
              <a:pPr>
                <a:defRPr/>
              </a:pPr>
              <a:t>6/27/2008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6113C-3097-4730-B185-5ADBD724D13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CB316E-30C7-47E3-A1EC-2E96CEEA2F77}" type="datetimeFigureOut">
              <a:rPr lang="en-US"/>
              <a:pPr>
                <a:defRPr/>
              </a:pPr>
              <a:t>6/27/2008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BD562-6E9E-48C1-9C38-08B659026DB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909" y="27508444"/>
            <a:ext cx="25737979" cy="850224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909" y="18144082"/>
            <a:ext cx="25737979" cy="936436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81C720-8326-4A89-920C-D05520519BA8}" type="datetimeFigureOut">
              <a:rPr lang="en-US"/>
              <a:pPr>
                <a:defRPr/>
              </a:pPr>
              <a:t>6/27/2008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E945A-7101-40DA-814D-7AD1999BD70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5123" y="62349824"/>
            <a:ext cx="44867985" cy="176347340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773" y="62349824"/>
            <a:ext cx="44867982" cy="176347340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C50FC5-2F72-474A-9CCA-A67E48B4D262}" type="datetimeFigureOut">
              <a:rPr lang="en-US"/>
              <a:pPr>
                <a:defRPr/>
              </a:pPr>
              <a:t>6/27/2008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C3A1B-2114-459B-AE34-C363FDDE735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999" y="1714326"/>
            <a:ext cx="27251978" cy="713475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999" y="9582375"/>
            <a:ext cx="13378914" cy="399347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999" y="13575852"/>
            <a:ext cx="13378914" cy="24664452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81808" y="9582375"/>
            <a:ext cx="13384170" cy="399347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81808" y="13575852"/>
            <a:ext cx="13384170" cy="24664452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93F12-8EF3-4EC0-9AC3-2AC45532953D}" type="datetimeFigureOut">
              <a:rPr lang="en-US"/>
              <a:pPr>
                <a:defRPr/>
              </a:pPr>
              <a:t>6/27/2008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30DEAC-7453-47EE-BF17-6A571F9E21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171F5-B2C6-4363-9920-BC0E31624432}" type="datetimeFigureOut">
              <a:rPr lang="en-US"/>
              <a:pPr>
                <a:defRPr/>
              </a:pPr>
              <a:t>6/27/2008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A0EF9-9F3A-4618-A26F-EE33823A0FD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927B4-6B79-4640-A1E7-CCE3264C0A0F}" type="datetimeFigureOut">
              <a:rPr lang="en-US"/>
              <a:pPr>
                <a:defRPr/>
              </a:pPr>
              <a:t>6/27/2008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8C260-1D4B-4F4C-9917-F223697CC07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000" y="1704413"/>
            <a:ext cx="9961903" cy="7253667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8629" y="1704417"/>
            <a:ext cx="16927347" cy="3653589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000" y="8958084"/>
            <a:ext cx="9961903" cy="29282223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AEE0E-3F86-49E1-88DF-77EFF709B6F4}" type="datetimeFigureOut">
              <a:rPr lang="en-US"/>
              <a:pPr>
                <a:defRPr/>
              </a:pPr>
              <a:t>6/27/2008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9E84C-0223-4B8E-956B-C45E1B4B190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5087" y="29965968"/>
            <a:ext cx="18167985" cy="3537652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5087" y="3825021"/>
            <a:ext cx="18167985" cy="25685115"/>
          </a:xfrm>
        </p:spPr>
        <p:txBody>
          <a:bodyPr rtlCol="0">
            <a:normAutofit/>
          </a:bodyPr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5087" y="33503620"/>
            <a:ext cx="18167985" cy="5024053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94AE6B-4C85-4565-B6C3-B6230FC6F67A}" type="datetimeFigureOut">
              <a:rPr lang="en-US"/>
              <a:pPr>
                <a:defRPr/>
              </a:pPr>
              <a:t>6/27/2008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83CB1-B66F-4078-81E6-6B678E52231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514475" y="1714500"/>
            <a:ext cx="27251025" cy="713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643" tIns="208822" rIns="417643" bIns="2088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14475" y="9988550"/>
            <a:ext cx="27251025" cy="2825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643" tIns="208822" rIns="417643" bIns="2088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4475" y="39676388"/>
            <a:ext cx="7064375" cy="2279650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 defTabSz="4176431" fontAlgn="auto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1691CD2-7BDF-45FD-9A7C-090BC8097A88}" type="datetimeFigureOut">
              <a:rPr lang="en-US"/>
              <a:pPr>
                <a:defRPr/>
              </a:pPr>
              <a:t>6/27/2008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5738" y="39676388"/>
            <a:ext cx="9588500" cy="2279650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 defTabSz="4176431" fontAlgn="auto">
              <a:spcBef>
                <a:spcPts val="0"/>
              </a:spcBef>
              <a:spcAft>
                <a:spcPts val="0"/>
              </a:spcAft>
              <a:defRPr sz="55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01125" y="39676388"/>
            <a:ext cx="7064375" cy="2279650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 defTabSz="4176431" fontAlgn="auto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E801045-46E1-4EAB-A001-3952445396E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5125" rtl="0" fontAlgn="base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</a:defRPr>
      </a:lvl2pPr>
      <a:lvl3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</a:defRPr>
      </a:lvl3pPr>
      <a:lvl4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</a:defRPr>
      </a:lvl4pPr>
      <a:lvl5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</a:defRPr>
      </a:lvl5pPr>
      <a:lvl6pPr marL="4572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</a:defRPr>
      </a:lvl6pPr>
      <a:lvl7pPr marL="9144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</a:defRPr>
      </a:lvl7pPr>
      <a:lvl8pPr marL="13716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</a:defRPr>
      </a:lvl8pPr>
      <a:lvl9pPr marL="18288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</a:defRPr>
      </a:lvl9pPr>
    </p:titleStyle>
    <p:bodyStyle>
      <a:lvl1pPr marL="1565275" indent="-1565275" algn="l" defTabSz="4175125" rtl="0" fontAlgn="base">
        <a:spcBef>
          <a:spcPct val="20000"/>
        </a:spcBef>
        <a:spcAft>
          <a:spcPct val="0"/>
        </a:spcAft>
        <a:buFont typeface="Arial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2488" indent="-1304925" algn="l" defTabSz="4175125" rtl="0" fontAlgn="base">
        <a:spcBef>
          <a:spcPct val="20000"/>
        </a:spcBef>
        <a:spcAft>
          <a:spcPct val="0"/>
        </a:spcAft>
        <a:buFont typeface="Arial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9700" indent="-1042988" algn="l" defTabSz="4175125" rtl="0" fontAlgn="base">
        <a:spcBef>
          <a:spcPct val="20000"/>
        </a:spcBef>
        <a:spcAft>
          <a:spcPct val="0"/>
        </a:spcAft>
        <a:buFont typeface="Arial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7263" indent="-1042988" algn="l" defTabSz="4175125" rtl="0" fontAlgn="base">
        <a:spcBef>
          <a:spcPct val="20000"/>
        </a:spcBef>
        <a:spcAft>
          <a:spcPct val="0"/>
        </a:spcAft>
        <a:buFont typeface="Arial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413" indent="-1042988" algn="l" defTabSz="4175125" rtl="0" fontAlgn="base">
        <a:spcBef>
          <a:spcPct val="20000"/>
        </a:spcBef>
        <a:spcAft>
          <a:spcPct val="0"/>
        </a:spcAft>
        <a:buFont typeface="Arial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27" name="Group 84"/>
          <p:cNvGrpSpPr>
            <a:grpSpLocks/>
          </p:cNvGrpSpPr>
          <p:nvPr/>
        </p:nvGrpSpPr>
        <p:grpSpPr bwMode="auto">
          <a:xfrm>
            <a:off x="15673387" y="17039695"/>
            <a:ext cx="13680000" cy="14103350"/>
            <a:chOff x="16073437" y="17092612"/>
            <a:chExt cx="13680000" cy="14103137"/>
          </a:xfrm>
        </p:grpSpPr>
        <p:sp>
          <p:nvSpPr>
            <p:cNvPr id="76" name="TextBox 75"/>
            <p:cNvSpPr txBox="1"/>
            <p:nvPr/>
          </p:nvSpPr>
          <p:spPr>
            <a:xfrm>
              <a:off x="16073437" y="17092612"/>
              <a:ext cx="13680000" cy="1410313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216000" tIns="72000" rIns="216000" bIns="72000">
              <a:spAutoFit/>
            </a:bodyPr>
            <a:lstStyle/>
            <a:p>
              <a:pPr algn="just"/>
              <a:r>
                <a:rPr lang="it-IT" sz="3200" b="1" i="1" u="sng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RESULTS</a:t>
              </a:r>
            </a:p>
            <a:p>
              <a:pPr algn="just"/>
              <a:endParaRPr lang="it-IT" sz="3200" dirty="0">
                <a:solidFill>
                  <a:srgbClr val="000000"/>
                </a:solidFill>
              </a:endParaRPr>
            </a:p>
            <a:p>
              <a:pPr algn="just"/>
              <a:r>
                <a:rPr lang="it-IT" sz="3200" dirty="0">
                  <a:solidFill>
                    <a:srgbClr val="000000"/>
                  </a:solidFill>
                </a:rPr>
                <a:t>Evaluation is done via grid search across </a:t>
              </a:r>
              <a:r>
                <a:rPr lang="en-GB" sz="3200" dirty="0">
                  <a:solidFill>
                    <a:srgbClr val="000000"/>
                  </a:solidFill>
                </a:rPr>
                <a:t>5-fold cross-validation; the results are highly encouraging. </a:t>
              </a:r>
              <a:r>
                <a:rPr lang="it-IT" sz="3200" dirty="0">
                  <a:solidFill>
                    <a:srgbClr val="000000"/>
                  </a:solidFill>
                </a:rPr>
                <a:t>The resulting models are:</a:t>
              </a:r>
            </a:p>
            <a:p>
              <a:pPr algn="just"/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Arial" charset="0"/>
                <a:buChar char="•"/>
              </a:pPr>
              <a:r>
                <a:rPr lang="it-IT" sz="3200" dirty="0">
                  <a:solidFill>
                    <a:srgbClr val="000000"/>
                  </a:solidFill>
                </a:rPr>
                <a:t> excellent in classification </a:t>
              </a:r>
              <a:r>
                <a:rPr lang="en-GB" sz="3200" dirty="0">
                  <a:solidFill>
                    <a:srgbClr val="000000"/>
                  </a:solidFill>
                </a:rPr>
                <a:t>(accuracy: 95.73% ± 3.76% for SA, 93.74% ± 4.32% for FA);</a:t>
              </a:r>
            </a:p>
            <a:p>
              <a:pPr algn="just">
                <a:buFont typeface="Arial" charset="0"/>
                <a:buChar char="•"/>
              </a:pPr>
              <a:endParaRPr lang="it-IT" sz="1000" dirty="0">
                <a:solidFill>
                  <a:srgbClr val="000000"/>
                </a:solidFill>
              </a:endParaRPr>
            </a:p>
            <a:p>
              <a:pPr algn="just">
                <a:buFont typeface="Arial" charset="0"/>
                <a:buChar char="•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Arial" charset="0"/>
                <a:buChar char="•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Arial" charset="0"/>
                <a:buChar char="•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Arial" charset="0"/>
                <a:buChar char="•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Arial" charset="0"/>
                <a:buChar char="•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Arial" charset="0"/>
                <a:buChar char="•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Arial" charset="0"/>
                <a:buChar char="•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Arial" charset="0"/>
                <a:buChar char="•"/>
              </a:pPr>
              <a:endParaRPr lang="en-GB" sz="3200" dirty="0">
                <a:solidFill>
                  <a:srgbClr val="000000"/>
                </a:solidFill>
              </a:endParaRPr>
            </a:p>
            <a:p>
              <a:pPr algn="just">
                <a:buFont typeface="Arial" charset="0"/>
                <a:buChar char="•"/>
              </a:pPr>
              <a:endParaRPr lang="en-GB" sz="3200" dirty="0">
                <a:solidFill>
                  <a:srgbClr val="000000"/>
                </a:solidFill>
              </a:endParaRPr>
            </a:p>
            <a:p>
              <a:pPr algn="just">
                <a:buFont typeface="Arial" charset="0"/>
                <a:buChar char="•"/>
              </a:pPr>
              <a:r>
                <a:rPr lang="en-GB" sz="3200" dirty="0">
                  <a:solidFill>
                    <a:srgbClr val="000000"/>
                  </a:solidFill>
                </a:rPr>
                <a:t> very good in regression (correlation coefficient: 0.83 ± 0.1 for SA, 0.73 ± 0.14 for FA)</a:t>
              </a:r>
              <a:r>
                <a:rPr lang="it-IT" sz="3200" dirty="0">
                  <a:solidFill>
                    <a:srgbClr val="000000"/>
                  </a:solidFill>
                </a:rPr>
                <a:t>.</a:t>
              </a:r>
            </a:p>
            <a:p>
              <a:pPr algn="just">
                <a:buFont typeface="Arial" charset="0"/>
                <a:buChar char="•"/>
              </a:pPr>
              <a:endParaRPr lang="it-IT" sz="1000" dirty="0">
                <a:solidFill>
                  <a:srgbClr val="000000"/>
                </a:solidFill>
              </a:endParaRPr>
            </a:p>
            <a:p>
              <a:pPr algn="just">
                <a:buFont typeface="Arial" charset="0"/>
                <a:buChar char="•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Arial" charset="0"/>
                <a:buChar char="•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Arial" charset="0"/>
                <a:buChar char="•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Arial" charset="0"/>
                <a:buChar char="•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Arial" charset="0"/>
                <a:buChar char="•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Arial" charset="0"/>
                <a:buChar char="•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Arial" charset="0"/>
                <a:buChar char="•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Arial" charset="0"/>
                <a:buChar char="•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/>
              <a:r>
                <a:rPr lang="it-IT" sz="3200" dirty="0">
                  <a:solidFill>
                    <a:srgbClr val="000000"/>
                  </a:solidFill>
                </a:rPr>
                <a:t>Moreover, results are </a:t>
              </a:r>
              <a:r>
                <a:rPr lang="en-GB" sz="3200" dirty="0">
                  <a:solidFill>
                    <a:srgbClr val="000000"/>
                  </a:solidFill>
                </a:rPr>
                <a:t>consistent by experiment </a:t>
              </a:r>
              <a:r>
                <a:rPr lang="en-GB" sz="3200" i="1" dirty="0">
                  <a:solidFill>
                    <a:srgbClr val="000000"/>
                  </a:solidFill>
                </a:rPr>
                <a:t>and</a:t>
              </a:r>
              <a:r>
                <a:rPr lang="en-GB" sz="3200" dirty="0">
                  <a:solidFill>
                    <a:srgbClr val="000000"/>
                  </a:solidFill>
                </a:rPr>
                <a:t> by subject, i.e., hard subjects are hard both in FA and SA, and FA is consistently harder than SA.</a:t>
              </a:r>
              <a:endParaRPr lang="it-IT" sz="3200" dirty="0">
                <a:solidFill>
                  <a:srgbClr val="000000"/>
                </a:solidFill>
              </a:endParaRPr>
            </a:p>
          </p:txBody>
        </p:sp>
        <p:pic>
          <p:nvPicPr>
            <p:cNvPr id="45" name="Picture 44" descr="regr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40474" y="25938028"/>
              <a:ext cx="8124825" cy="39607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pic>
        <p:pic>
          <p:nvPicPr>
            <p:cNvPr id="48" name="Picture 9" descr="class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040474" y="20870805"/>
              <a:ext cx="8123238" cy="39607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pic>
      </p:grpSp>
      <p:sp>
        <p:nvSpPr>
          <p:cNvPr id="13315" name="Rectangle 7"/>
          <p:cNvSpPr>
            <a:spLocks noChangeArrowheads="1"/>
          </p:cNvSpPr>
          <p:nvPr/>
        </p:nvSpPr>
        <p:spPr bwMode="auto">
          <a:xfrm>
            <a:off x="0" y="4714875"/>
            <a:ext cx="3027997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/>
            <a:endParaRPr lang="en-GB" sz="1800"/>
          </a:p>
        </p:txBody>
      </p:sp>
      <p:sp>
        <p:nvSpPr>
          <p:cNvPr id="13316" name="Rectangle 11"/>
          <p:cNvSpPr>
            <a:spLocks noChangeArrowheads="1"/>
          </p:cNvSpPr>
          <p:nvPr/>
        </p:nvSpPr>
        <p:spPr bwMode="auto">
          <a:xfrm>
            <a:off x="0" y="2105025"/>
            <a:ext cx="3027997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defTabSz="914400"/>
            <a:r>
              <a:rPr lang="en-GB" sz="1100">
                <a:cs typeface="Times New Roman" pitchFamily="18" charset="0"/>
              </a:rPr>
              <a:t>	</a:t>
            </a:r>
            <a:endParaRPr lang="en-GB" sz="1800"/>
          </a:p>
        </p:txBody>
      </p:sp>
      <p:sp>
        <p:nvSpPr>
          <p:cNvPr id="13317" name="Rectangle 12"/>
          <p:cNvSpPr>
            <a:spLocks noChangeArrowheads="1"/>
          </p:cNvSpPr>
          <p:nvPr/>
        </p:nvSpPr>
        <p:spPr bwMode="auto">
          <a:xfrm>
            <a:off x="0" y="3667125"/>
            <a:ext cx="3027997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/>
            <a:endParaRPr lang="en-GB" sz="1800"/>
          </a:p>
        </p:txBody>
      </p:sp>
      <p:sp>
        <p:nvSpPr>
          <p:cNvPr id="9" name="TextBox 8"/>
          <p:cNvSpPr txBox="1"/>
          <p:nvPr/>
        </p:nvSpPr>
        <p:spPr>
          <a:xfrm>
            <a:off x="877888" y="4868863"/>
            <a:ext cx="13680000" cy="35639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216000" tIns="72000" rIns="216000" bIns="72000">
            <a:spAutoFit/>
          </a:bodyPr>
          <a:lstStyle/>
          <a:p>
            <a:pPr algn="just"/>
            <a:r>
              <a:rPr lang="it-IT" sz="32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INTRODUCTION</a:t>
            </a:r>
          </a:p>
          <a:p>
            <a:pPr algn="just"/>
            <a:endParaRPr lang="it-IT" sz="3200" dirty="0">
              <a:solidFill>
                <a:srgbClr val="000000"/>
              </a:solidFill>
            </a:endParaRPr>
          </a:p>
          <a:p>
            <a:pPr algn="just"/>
            <a:r>
              <a:rPr lang="en-GB" sz="3200" dirty="0">
                <a:solidFill>
                  <a:srgbClr val="000000"/>
                </a:solidFill>
              </a:rPr>
              <a:t>Active Hand Prostheses (AHPs) are hand prostheses which can be voluntarily actuated by the patient wearing it.</a:t>
            </a:r>
          </a:p>
          <a:p>
            <a:pPr algn="just"/>
            <a:r>
              <a:rPr lang="en-GB" sz="3200" dirty="0">
                <a:solidFill>
                  <a:srgbClr val="000000"/>
                </a:solidFill>
              </a:rPr>
              <a:t>At the time of writing, even the best commercially available AHPs (Otto Bock’s </a:t>
            </a:r>
            <a:r>
              <a:rPr lang="en-GB" sz="3200" i="1" dirty="0" err="1">
                <a:solidFill>
                  <a:srgbClr val="000000"/>
                </a:solidFill>
              </a:rPr>
              <a:t>SensorHand</a:t>
            </a:r>
            <a:r>
              <a:rPr lang="en-GB" sz="3200" i="1" dirty="0">
                <a:solidFill>
                  <a:srgbClr val="000000"/>
                </a:solidFill>
              </a:rPr>
              <a:t> </a:t>
            </a:r>
            <a:r>
              <a:rPr lang="en-GB" sz="3200" dirty="0">
                <a:solidFill>
                  <a:srgbClr val="000000"/>
                </a:solidFill>
              </a:rPr>
              <a:t>and Touch </a:t>
            </a:r>
            <a:r>
              <a:rPr lang="en-GB" sz="3200" dirty="0" err="1">
                <a:solidFill>
                  <a:srgbClr val="000000"/>
                </a:solidFill>
              </a:rPr>
              <a:t>Bionics’s</a:t>
            </a:r>
            <a:r>
              <a:rPr lang="en-GB" sz="3200" dirty="0">
                <a:solidFill>
                  <a:srgbClr val="000000"/>
                </a:solidFill>
              </a:rPr>
              <a:t> </a:t>
            </a:r>
            <a:r>
              <a:rPr lang="en-GB" sz="3200" i="1" dirty="0" err="1">
                <a:solidFill>
                  <a:srgbClr val="000000"/>
                </a:solidFill>
              </a:rPr>
              <a:t>i</a:t>
            </a:r>
            <a:r>
              <a:rPr lang="en-GB" sz="3200" i="1" dirty="0">
                <a:solidFill>
                  <a:srgbClr val="000000"/>
                </a:solidFill>
              </a:rPr>
              <a:t>-LIMB)</a:t>
            </a:r>
            <a:r>
              <a:rPr lang="en-GB" sz="3200" dirty="0">
                <a:solidFill>
                  <a:srgbClr val="000000"/>
                </a:solidFill>
              </a:rPr>
              <a:t> have just one DOF and/or are non-naturally controlled by, at best, two or three surface EMG electrodes.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7888" y="14844112"/>
            <a:ext cx="13680000" cy="30765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216000" tIns="72000" rIns="216000" bIns="72000">
            <a:spAutoFit/>
          </a:bodyPr>
          <a:lstStyle/>
          <a:p>
            <a:pPr algn="just"/>
            <a:r>
              <a:rPr lang="en-GB" sz="3200">
                <a:solidFill>
                  <a:srgbClr val="000000"/>
                </a:solidFill>
              </a:rPr>
              <a:t>Nevertheless, the mechatronics of AHPs is getting better and, with the aim of enabling a patient to finely control the forthcoming AHPs, forearm surface EMG can be used to detect in </a:t>
            </a:r>
            <a:r>
              <a:rPr lang="en-GB" sz="3200" i="1">
                <a:solidFill>
                  <a:srgbClr val="000000"/>
                </a:solidFill>
              </a:rPr>
              <a:t>real-time</a:t>
            </a:r>
            <a:r>
              <a:rPr lang="en-GB" sz="3200">
                <a:solidFill>
                  <a:srgbClr val="000000"/>
                </a:solidFill>
              </a:rPr>
              <a:t> both what kind of grasp a human subject is willing to use and how much force is required</a:t>
            </a:r>
            <a:r>
              <a:rPr lang="en-GB" sz="3200" baseline="30000">
                <a:solidFill>
                  <a:srgbClr val="000000"/>
                </a:solidFill>
              </a:rPr>
              <a:t>2,3,4</a:t>
            </a:r>
            <a:r>
              <a:rPr lang="en-GB" sz="3200">
                <a:solidFill>
                  <a:srgbClr val="000000"/>
                </a:solidFill>
              </a:rPr>
              <a:t>.</a:t>
            </a:r>
          </a:p>
          <a:p>
            <a:pPr algn="just"/>
            <a:r>
              <a:rPr lang="it-IT" sz="3200">
                <a:solidFill>
                  <a:srgbClr val="000000"/>
                </a:solidFill>
              </a:rPr>
              <a:t>The aim of this work is to perform 1) multi-subject and 2) Daily-Life Activities (DLA) analysis of the EMG signal, applied to AHPs.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7888" y="18246618"/>
            <a:ext cx="13680000" cy="54391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216000" tIns="72000" rIns="216000" bIns="72000">
            <a:spAutoFit/>
          </a:bodyPr>
          <a:lstStyle/>
          <a:p>
            <a:pPr algn="just"/>
            <a:r>
              <a:rPr lang="it-IT" sz="32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METHODS</a:t>
            </a:r>
          </a:p>
          <a:p>
            <a:pPr algn="just"/>
            <a:endParaRPr lang="it-IT" sz="3200" dirty="0">
              <a:solidFill>
                <a:srgbClr val="000000"/>
              </a:solidFill>
            </a:endParaRPr>
          </a:p>
          <a:p>
            <a:pPr algn="just">
              <a:buFont typeface="Arial" charset="0"/>
              <a:buChar char="•"/>
            </a:pPr>
            <a:r>
              <a:rPr lang="en-GB" sz="3200" dirty="0">
                <a:solidFill>
                  <a:srgbClr val="000000"/>
                </a:solidFill>
              </a:rPr>
              <a:t> Ten healthy subjects, two women and eight men, </a:t>
            </a:r>
            <a:r>
              <a:rPr lang="en-GB" sz="3200" dirty="0" smtClean="0">
                <a:solidFill>
                  <a:srgbClr val="000000"/>
                </a:solidFill>
              </a:rPr>
              <a:t>participated in </a:t>
            </a:r>
            <a:r>
              <a:rPr lang="en-GB" sz="3200" dirty="0">
                <a:solidFill>
                  <a:srgbClr val="000000"/>
                </a:solidFill>
              </a:rPr>
              <a:t>the experiment;</a:t>
            </a:r>
          </a:p>
          <a:p>
            <a:pPr algn="just">
              <a:buFont typeface="Arial" charset="0"/>
              <a:buChar char="•"/>
            </a:pPr>
            <a:endParaRPr lang="en-GB" sz="800" dirty="0">
              <a:solidFill>
                <a:srgbClr val="000000"/>
              </a:solidFill>
            </a:endParaRPr>
          </a:p>
          <a:p>
            <a:pPr algn="just">
              <a:buFont typeface="Arial" charset="0"/>
              <a:buChar char="•"/>
            </a:pPr>
            <a:r>
              <a:rPr lang="en-GB" sz="3200" dirty="0">
                <a:solidFill>
                  <a:srgbClr val="000000"/>
                </a:solidFill>
              </a:rPr>
              <a:t> Seven single-differential </a:t>
            </a:r>
            <a:r>
              <a:rPr lang="en-GB" sz="3200" dirty="0" err="1">
                <a:solidFill>
                  <a:srgbClr val="000000"/>
                </a:solidFill>
              </a:rPr>
              <a:t>Aurion</a:t>
            </a:r>
            <a:r>
              <a:rPr lang="en-GB" sz="3200" dirty="0">
                <a:solidFill>
                  <a:srgbClr val="000000"/>
                </a:solidFill>
              </a:rPr>
              <a:t> </a:t>
            </a:r>
            <a:r>
              <a:rPr lang="en-GB" sz="3200" i="1" dirty="0" err="1">
                <a:solidFill>
                  <a:srgbClr val="000000"/>
                </a:solidFill>
              </a:rPr>
              <a:t>ZeroWire</a:t>
            </a:r>
            <a:r>
              <a:rPr lang="en-GB" sz="3200" i="1" dirty="0">
                <a:solidFill>
                  <a:srgbClr val="000000"/>
                </a:solidFill>
              </a:rPr>
              <a:t> </a:t>
            </a:r>
            <a:r>
              <a:rPr lang="en-GB" sz="3200" dirty="0">
                <a:solidFill>
                  <a:srgbClr val="000000"/>
                </a:solidFill>
              </a:rPr>
              <a:t>wireless electrodes for surface EMG were placed on the dominant arm of the subjects in order to detect the activity of the most relevant flexor and extensor muscles;</a:t>
            </a:r>
          </a:p>
          <a:p>
            <a:pPr algn="just">
              <a:buFont typeface="Arial" charset="0"/>
              <a:buChar char="•"/>
            </a:pPr>
            <a:endParaRPr lang="en-GB" sz="800" dirty="0">
              <a:solidFill>
                <a:srgbClr val="000000"/>
              </a:solidFill>
            </a:endParaRPr>
          </a:p>
          <a:p>
            <a:pPr algn="just">
              <a:buFont typeface="Arial" charset="0"/>
              <a:buChar char="•"/>
            </a:pPr>
            <a:r>
              <a:rPr lang="en-GB" sz="3200" dirty="0">
                <a:solidFill>
                  <a:srgbClr val="000000"/>
                </a:solidFill>
              </a:rPr>
              <a:t> a FUTEK </a:t>
            </a:r>
            <a:r>
              <a:rPr lang="en-GB" sz="3200" i="1" dirty="0">
                <a:solidFill>
                  <a:srgbClr val="000000"/>
                </a:solidFill>
              </a:rPr>
              <a:t>LMD500 </a:t>
            </a:r>
            <a:r>
              <a:rPr lang="en-GB" sz="3200" dirty="0">
                <a:solidFill>
                  <a:srgbClr val="000000"/>
                </a:solidFill>
              </a:rPr>
              <a:t>force sensor was used to detect the force involved in the grasping;</a:t>
            </a:r>
          </a:p>
          <a:p>
            <a:pPr algn="just">
              <a:buFont typeface="Arial" charset="0"/>
              <a:buChar char="•"/>
            </a:pPr>
            <a:endParaRPr lang="en-GB" sz="800" dirty="0">
              <a:solidFill>
                <a:srgbClr val="000000"/>
              </a:solidFill>
            </a:endParaRPr>
          </a:p>
          <a:p>
            <a:pPr algn="just">
              <a:buFont typeface="Arial" charset="0"/>
              <a:buChar char="•"/>
            </a:pPr>
            <a:r>
              <a:rPr lang="en-GB" sz="3200" dirty="0">
                <a:solidFill>
                  <a:srgbClr val="000000"/>
                </a:solidFill>
              </a:rPr>
              <a:t> a standard DAQ card was employed to acquire the signals (</a:t>
            </a:r>
            <a:r>
              <a:rPr lang="en-GB" sz="3200" dirty="0" err="1">
                <a:solidFill>
                  <a:srgbClr val="000000"/>
                </a:solidFill>
              </a:rPr>
              <a:t>f</a:t>
            </a:r>
            <a:r>
              <a:rPr lang="en-GB" sz="3200" i="1" baseline="-20000" dirty="0" err="1">
                <a:solidFill>
                  <a:srgbClr val="000000"/>
                </a:solidFill>
              </a:rPr>
              <a:t>s</a:t>
            </a:r>
            <a:r>
              <a:rPr lang="en-GB" sz="3200" dirty="0">
                <a:solidFill>
                  <a:srgbClr val="000000"/>
                </a:solidFill>
              </a:rPr>
              <a:t> = 2 KHz).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77888" y="30097093"/>
            <a:ext cx="13680000" cy="65625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216000" tIns="72000" rIns="216000" bIns="72000">
            <a:spAutoFit/>
          </a:bodyPr>
          <a:lstStyle/>
          <a:p>
            <a:pPr algn="just"/>
            <a:r>
              <a:rPr lang="en-GB" sz="3200" b="1" i="1" u="sng" dirty="0">
                <a:solidFill>
                  <a:srgbClr val="000000"/>
                </a:solidFill>
              </a:rPr>
              <a:t>Required task:</a:t>
            </a:r>
          </a:p>
          <a:p>
            <a:pPr algn="just"/>
            <a:endParaRPr lang="en-GB" sz="1100" dirty="0">
              <a:solidFill>
                <a:srgbClr val="000000"/>
              </a:solidFill>
            </a:endParaRPr>
          </a:p>
          <a:p>
            <a:pPr algn="just"/>
            <a:r>
              <a:rPr lang="en-GB" sz="3200" dirty="0">
                <a:solidFill>
                  <a:srgbClr val="000000"/>
                </a:solidFill>
              </a:rPr>
              <a:t>The subjects, their arm still and relaxed on a table (</a:t>
            </a:r>
            <a:r>
              <a:rPr lang="en-GB" sz="3200" i="1" dirty="0">
                <a:solidFill>
                  <a:srgbClr val="000000"/>
                </a:solidFill>
              </a:rPr>
              <a:t>Still-Arm experiment - SA)</a:t>
            </a:r>
            <a:r>
              <a:rPr lang="en-GB" sz="3200" dirty="0">
                <a:solidFill>
                  <a:srgbClr val="000000"/>
                </a:solidFill>
              </a:rPr>
              <a:t>, were asked to grasp the sensor, in turn, in three different ways: </a:t>
            </a:r>
          </a:p>
          <a:p>
            <a:pPr algn="just">
              <a:buFontTx/>
              <a:buChar char="-"/>
            </a:pPr>
            <a:r>
              <a:rPr lang="en-GB" sz="3200" dirty="0">
                <a:solidFill>
                  <a:srgbClr val="000000"/>
                </a:solidFill>
              </a:rPr>
              <a:t> index precision grip (a);</a:t>
            </a:r>
          </a:p>
          <a:p>
            <a:pPr algn="just">
              <a:buFontTx/>
              <a:buChar char="-"/>
            </a:pPr>
            <a:r>
              <a:rPr lang="en-GB" sz="3200" dirty="0">
                <a:solidFill>
                  <a:srgbClr val="000000"/>
                </a:solidFill>
              </a:rPr>
              <a:t> other fingers precision grip (b);</a:t>
            </a:r>
          </a:p>
          <a:p>
            <a:pPr algn="just">
              <a:buFontTx/>
              <a:buChar char="-"/>
            </a:pPr>
            <a:r>
              <a:rPr lang="en-GB" sz="3200" dirty="0">
                <a:solidFill>
                  <a:srgbClr val="000000"/>
                </a:solidFill>
              </a:rPr>
              <a:t> power grasp (c).</a:t>
            </a:r>
          </a:p>
          <a:p>
            <a:pPr algn="just"/>
            <a:endParaRPr lang="it-IT" sz="1100" dirty="0">
              <a:solidFill>
                <a:srgbClr val="000000"/>
              </a:solidFill>
            </a:endParaRPr>
          </a:p>
          <a:p>
            <a:pPr algn="just"/>
            <a:r>
              <a:rPr lang="en-GB" sz="3200" dirty="0">
                <a:solidFill>
                  <a:srgbClr val="000000"/>
                </a:solidFill>
              </a:rPr>
              <a:t>The subjects freely repeated each grasping action for 100”, resting for 30” in between grasps. </a:t>
            </a:r>
            <a:r>
              <a:rPr lang="en-GB" sz="3200" dirty="0" smtClean="0">
                <a:solidFill>
                  <a:srgbClr val="000000"/>
                </a:solidFill>
              </a:rPr>
              <a:t>The procedure was </a:t>
            </a:r>
            <a:r>
              <a:rPr lang="en-GB" sz="3200" dirty="0">
                <a:solidFill>
                  <a:srgbClr val="000000"/>
                </a:solidFill>
              </a:rPr>
              <a:t>repeated twice, in order to gather more data and </a:t>
            </a:r>
            <a:r>
              <a:rPr lang="en-GB" sz="3200" dirty="0" smtClean="0">
                <a:solidFill>
                  <a:srgbClr val="000000"/>
                </a:solidFill>
              </a:rPr>
              <a:t>diminish the effects of local</a:t>
            </a:r>
            <a:r>
              <a:rPr lang="en-GB" sz="3200" dirty="0">
                <a:solidFill>
                  <a:srgbClr val="000000"/>
                </a:solidFill>
              </a:rPr>
              <a:t>, statistically irrelevant, errors.</a:t>
            </a:r>
            <a:endParaRPr lang="it-IT" sz="3200" dirty="0">
              <a:solidFill>
                <a:srgbClr val="000000"/>
              </a:solidFill>
            </a:endParaRPr>
          </a:p>
          <a:p>
            <a:pPr algn="just"/>
            <a:endParaRPr lang="it-IT" sz="1100" dirty="0">
              <a:solidFill>
                <a:srgbClr val="000000"/>
              </a:solidFill>
            </a:endParaRPr>
          </a:p>
          <a:p>
            <a:pPr algn="just"/>
            <a:r>
              <a:rPr lang="en-GB" sz="3200" dirty="0">
                <a:solidFill>
                  <a:srgbClr val="000000"/>
                </a:solidFill>
              </a:rPr>
              <a:t>Subsequently the subjects were required to perform the same task while freely moving, walking around, lifting and pronating or supinating their arm and forearm (</a:t>
            </a:r>
            <a:r>
              <a:rPr lang="en-GB" sz="3200" i="1" dirty="0">
                <a:solidFill>
                  <a:srgbClr val="000000"/>
                </a:solidFill>
              </a:rPr>
              <a:t>Free-Arm experiment - FA), </a:t>
            </a:r>
            <a:r>
              <a:rPr lang="en-GB" sz="3200" dirty="0">
                <a:solidFill>
                  <a:srgbClr val="000000"/>
                </a:solidFill>
              </a:rPr>
              <a:t>as one is expected to do in DLAs.</a:t>
            </a:r>
          </a:p>
        </p:txBody>
      </p:sp>
      <p:grpSp>
        <p:nvGrpSpPr>
          <p:cNvPr id="13325" name="Group 82"/>
          <p:cNvGrpSpPr>
            <a:grpSpLocks/>
          </p:cNvGrpSpPr>
          <p:nvPr/>
        </p:nvGrpSpPr>
        <p:grpSpPr bwMode="auto">
          <a:xfrm>
            <a:off x="15673387" y="4868862"/>
            <a:ext cx="13680000" cy="12001500"/>
            <a:chOff x="16073437" y="4868864"/>
            <a:chExt cx="13246100" cy="12001659"/>
          </a:xfrm>
        </p:grpSpPr>
        <p:sp>
          <p:nvSpPr>
            <p:cNvPr id="30" name="TextBox 29"/>
            <p:cNvSpPr txBox="1"/>
            <p:nvPr/>
          </p:nvSpPr>
          <p:spPr>
            <a:xfrm>
              <a:off x="16073437" y="4868864"/>
              <a:ext cx="13246100" cy="1200165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216000" tIns="72000" rIns="216000" bIns="72000">
              <a:spAutoFit/>
            </a:bodyPr>
            <a:lstStyle/>
            <a:p>
              <a:pPr algn="just"/>
              <a:r>
                <a:rPr lang="it-IT" sz="3200" b="1" i="1" u="sng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DATA ANALYSIS</a:t>
              </a:r>
            </a:p>
            <a:p>
              <a:pPr algn="just"/>
              <a:endParaRPr lang="it-IT" sz="3200" dirty="0">
                <a:solidFill>
                  <a:srgbClr val="000000"/>
                </a:solidFill>
              </a:endParaRPr>
            </a:p>
            <a:p>
              <a:pPr algn="just"/>
              <a:r>
                <a:rPr lang="it-IT" sz="3200" dirty="0">
                  <a:solidFill>
                    <a:srgbClr val="000000"/>
                  </a:solidFill>
                </a:rPr>
                <a:t>Analysis is performed in three main steps:</a:t>
              </a:r>
            </a:p>
            <a:p>
              <a:pPr algn="just">
                <a:buFont typeface="Calibri" pitchFamily="34" charset="0"/>
                <a:buAutoNum type="arabicPeriod"/>
              </a:pPr>
              <a:r>
                <a:rPr lang="it-IT" sz="3200" dirty="0">
                  <a:solidFill>
                    <a:srgbClr val="000000"/>
                  </a:solidFill>
                </a:rPr>
                <a:t> the Root Mean Square (RMS) of the EMG signals is computed over a fixed time-window – </a:t>
              </a:r>
              <a:r>
                <a:rPr lang="en-GB" sz="3200" dirty="0">
                  <a:solidFill>
                    <a:srgbClr val="000000"/>
                  </a:solidFill>
                </a:rPr>
                <a:t>this operation is well-known to produce a signal that is highly related to the muscular force;</a:t>
              </a: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Calibri" pitchFamily="34" charset="0"/>
                <a:buAutoNum type="arabicPeriod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Calibri" pitchFamily="34" charset="0"/>
                <a:buAutoNum type="arabicPeriod"/>
              </a:pPr>
              <a:r>
                <a:rPr lang="en-GB" sz="3200" dirty="0">
                  <a:solidFill>
                    <a:srgbClr val="000000"/>
                  </a:solidFill>
                </a:rPr>
                <a:t> On-line </a:t>
              </a:r>
              <a:r>
                <a:rPr lang="en-GB" sz="3200" dirty="0" err="1">
                  <a:solidFill>
                    <a:srgbClr val="000000"/>
                  </a:solidFill>
                </a:rPr>
                <a:t>Uniformization</a:t>
              </a:r>
              <a:r>
                <a:rPr lang="en-GB" sz="3200" dirty="0">
                  <a:solidFill>
                    <a:srgbClr val="000000"/>
                  </a:solidFill>
                </a:rPr>
                <a:t> (OU) is applied in order to reduce the number of samples given to the machine learning system without </a:t>
              </a:r>
              <a:r>
                <a:rPr lang="en-GB" sz="3200" dirty="0" smtClean="0">
                  <a:solidFill>
                    <a:srgbClr val="000000"/>
                  </a:solidFill>
                </a:rPr>
                <a:t>over-degrading its </a:t>
              </a:r>
              <a:r>
                <a:rPr lang="en-GB" sz="3200" dirty="0">
                  <a:solidFill>
                    <a:srgbClr val="000000"/>
                  </a:solidFill>
                </a:rPr>
                <a:t>performance</a:t>
              </a:r>
              <a:r>
                <a:rPr lang="en-GB" sz="3200" baseline="30000" dirty="0">
                  <a:solidFill>
                    <a:srgbClr val="000000"/>
                  </a:solidFill>
                </a:rPr>
                <a:t>2</a:t>
              </a:r>
              <a:r>
                <a:rPr lang="en-GB" sz="3200" dirty="0">
                  <a:solidFill>
                    <a:srgbClr val="000000"/>
                  </a:solidFill>
                </a:rPr>
                <a:t>;</a:t>
              </a:r>
            </a:p>
            <a:p>
              <a:pPr algn="just">
                <a:buFont typeface="Calibri" pitchFamily="34" charset="0"/>
                <a:buAutoNum type="arabicPeriod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Calibri" pitchFamily="34" charset="0"/>
                <a:buAutoNum type="arabicPeriod"/>
              </a:pPr>
              <a:r>
                <a:rPr lang="en-GB" sz="3200" dirty="0">
                  <a:solidFill>
                    <a:srgbClr val="000000"/>
                  </a:solidFill>
                </a:rPr>
                <a:t> a Support Vector Machine (SVM) with Gaussian kernel is employed to map EMG signals to types of grasp (classification) and to required force values (regression).</a:t>
              </a:r>
            </a:p>
            <a:p>
              <a:pPr algn="just">
                <a:buFont typeface="Calibri" pitchFamily="34" charset="0"/>
                <a:buAutoNum type="arabicPeriod"/>
              </a:pPr>
              <a:endParaRPr lang="it-IT" sz="1000" dirty="0">
                <a:solidFill>
                  <a:srgbClr val="000000"/>
                </a:solidFill>
              </a:endParaRPr>
            </a:p>
            <a:p>
              <a:pPr algn="just">
                <a:buFont typeface="Calibri" pitchFamily="34" charset="0"/>
                <a:buAutoNum type="arabicPeriod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Calibri" pitchFamily="34" charset="0"/>
                <a:buAutoNum type="arabicPeriod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Calibri" pitchFamily="34" charset="0"/>
                <a:buAutoNum type="arabicPeriod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Calibri" pitchFamily="34" charset="0"/>
                <a:buAutoNum type="arabicPeriod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Calibri" pitchFamily="34" charset="0"/>
                <a:buAutoNum type="arabicPeriod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Calibri" pitchFamily="34" charset="0"/>
                <a:buAutoNum type="arabicPeriod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Calibri" pitchFamily="34" charset="0"/>
                <a:buAutoNum type="arabicPeriod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Calibri" pitchFamily="34" charset="0"/>
                <a:buAutoNum type="arabicPeriod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>
                <a:buFont typeface="Calibri" pitchFamily="34" charset="0"/>
                <a:buAutoNum type="arabicPeriod"/>
              </a:pPr>
              <a:endParaRPr lang="it-IT" sz="3200" dirty="0">
                <a:solidFill>
                  <a:srgbClr val="000000"/>
                </a:solidFill>
              </a:endParaRPr>
            </a:p>
            <a:p>
              <a:pPr algn="just"/>
              <a:endParaRPr lang="it-IT" sz="3200" dirty="0">
                <a:solidFill>
                  <a:srgbClr val="000000"/>
                </a:solidFill>
              </a:endParaRPr>
            </a:p>
          </p:txBody>
        </p:sp>
        <p:grpSp>
          <p:nvGrpSpPr>
            <p:cNvPr id="13348" name="Group 50"/>
            <p:cNvGrpSpPr>
              <a:grpSpLocks noChangeAspect="1"/>
            </p:cNvGrpSpPr>
            <p:nvPr/>
          </p:nvGrpSpPr>
          <p:grpSpPr bwMode="auto">
            <a:xfrm>
              <a:off x="16473487" y="11936506"/>
              <a:ext cx="12401550" cy="4537356"/>
              <a:chOff x="3984766" y="2691020"/>
              <a:chExt cx="24642339" cy="9734554"/>
            </a:xfrm>
          </p:grpSpPr>
          <p:sp>
            <p:nvSpPr>
              <p:cNvPr id="52" name="Flowchart: Stored Data 51"/>
              <p:cNvSpPr/>
              <p:nvPr/>
            </p:nvSpPr>
            <p:spPr>
              <a:xfrm>
                <a:off x="14848593" y="2691020"/>
                <a:ext cx="4647495" cy="1555750"/>
              </a:xfrm>
              <a:prstGeom prst="flowChartOnlineStorage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17643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it-IT" sz="1600" dirty="0"/>
                  <a:t>Force Measurements</a:t>
                </a:r>
                <a:endParaRPr lang="en-GB" sz="1600" dirty="0"/>
              </a:p>
            </p:txBody>
          </p:sp>
          <p:sp>
            <p:nvSpPr>
              <p:cNvPr id="53" name="Flowchart: Stored Data 52"/>
              <p:cNvSpPr/>
              <p:nvPr/>
            </p:nvSpPr>
            <p:spPr>
              <a:xfrm>
                <a:off x="3984766" y="6824874"/>
                <a:ext cx="3598721" cy="1555749"/>
              </a:xfrm>
              <a:prstGeom prst="flowChartOnlineStorage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17643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it-IT" sz="1600" dirty="0"/>
                  <a:t>EMG</a:t>
                </a:r>
              </a:p>
              <a:p>
                <a:pPr algn="ctr" defTabSz="417643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it-IT" sz="1600" dirty="0"/>
                  <a:t>Stored Data</a:t>
                </a:r>
                <a:endParaRPr lang="en-GB" sz="1600" dirty="0"/>
              </a:p>
            </p:txBody>
          </p:sp>
          <p:sp>
            <p:nvSpPr>
              <p:cNvPr id="54" name="Flowchart: Process 53"/>
              <p:cNvSpPr/>
              <p:nvPr/>
            </p:nvSpPr>
            <p:spPr>
              <a:xfrm>
                <a:off x="8650287" y="6824874"/>
                <a:ext cx="3600449" cy="1555749"/>
              </a:xfrm>
              <a:prstGeom prst="flowChartProcess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17643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it-IT" sz="1600" dirty="0"/>
                  <a:t>RMS</a:t>
                </a:r>
              </a:p>
              <a:p>
                <a:pPr algn="ctr" defTabSz="417643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it-IT" sz="1600" dirty="0"/>
                  <a:t>Computation</a:t>
                </a:r>
                <a:endParaRPr lang="en-GB" sz="1600" dirty="0"/>
              </a:p>
            </p:txBody>
          </p:sp>
          <p:sp>
            <p:nvSpPr>
              <p:cNvPr id="55" name="Flowchart: Process 54"/>
              <p:cNvSpPr/>
              <p:nvPr/>
            </p:nvSpPr>
            <p:spPr>
              <a:xfrm>
                <a:off x="13682676" y="6824874"/>
                <a:ext cx="3600449" cy="1555749"/>
              </a:xfrm>
              <a:prstGeom prst="flowChartProcess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17643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it-IT" sz="1600" dirty="0"/>
                  <a:t>On-line</a:t>
                </a:r>
              </a:p>
              <a:p>
                <a:pPr algn="ctr" defTabSz="417643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it-IT" sz="1600" dirty="0"/>
                  <a:t>Uniformization</a:t>
                </a:r>
                <a:endParaRPr lang="en-GB" sz="1600" dirty="0"/>
              </a:p>
            </p:txBody>
          </p:sp>
          <p:sp>
            <p:nvSpPr>
              <p:cNvPr id="56" name="Flowchart: Process 55"/>
              <p:cNvSpPr/>
              <p:nvPr/>
            </p:nvSpPr>
            <p:spPr>
              <a:xfrm>
                <a:off x="19496088" y="5269123"/>
                <a:ext cx="3600449" cy="1555750"/>
              </a:xfrm>
              <a:prstGeom prst="flowChartProcess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17643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it-IT" sz="1600" dirty="0"/>
                  <a:t>SVM Classification</a:t>
                </a:r>
              </a:p>
              <a:p>
                <a:pPr algn="ctr" defTabSz="417643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it-IT" sz="1600" dirty="0"/>
                  <a:t>Training</a:t>
                </a:r>
                <a:endParaRPr lang="en-GB" sz="1600" dirty="0"/>
              </a:p>
            </p:txBody>
          </p:sp>
          <p:sp>
            <p:nvSpPr>
              <p:cNvPr id="57" name="Flowchart: Process 56"/>
              <p:cNvSpPr/>
              <p:nvPr/>
            </p:nvSpPr>
            <p:spPr>
              <a:xfrm>
                <a:off x="19496088" y="8380622"/>
                <a:ext cx="3600449" cy="1555750"/>
              </a:xfrm>
              <a:prstGeom prst="flowChartProcess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17643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it-IT" sz="1600" dirty="0"/>
                  <a:t>SVM Regression</a:t>
                </a:r>
              </a:p>
              <a:p>
                <a:pPr algn="ctr" defTabSz="417643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it-IT" sz="1600" dirty="0"/>
                  <a:t>Training</a:t>
                </a:r>
                <a:endParaRPr lang="en-GB" sz="1600" dirty="0"/>
              </a:p>
            </p:txBody>
          </p:sp>
          <p:sp>
            <p:nvSpPr>
              <p:cNvPr id="58" name="Flowchart: Stored Data 57"/>
              <p:cNvSpPr/>
              <p:nvPr/>
            </p:nvSpPr>
            <p:spPr>
              <a:xfrm>
                <a:off x="14848593" y="10869824"/>
                <a:ext cx="4647495" cy="1555750"/>
              </a:xfrm>
              <a:prstGeom prst="flowChartOnlineStorage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17643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it-IT" sz="1600" dirty="0"/>
                  <a:t>Grasp Label</a:t>
                </a:r>
                <a:endParaRPr lang="en-GB" sz="1600" dirty="0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6984621" y="7603150"/>
                <a:ext cx="1665535" cy="3405"/>
              </a:xfrm>
              <a:prstGeom prst="straightConnector1">
                <a:avLst/>
              </a:prstGeom>
              <a:ln w="635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12249350" y="7603150"/>
                <a:ext cx="1432108" cy="3405"/>
              </a:xfrm>
              <a:prstGeom prst="straightConnector1">
                <a:avLst/>
              </a:prstGeom>
              <a:ln w="635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17283806" y="6046650"/>
                <a:ext cx="2211248" cy="1559905"/>
              </a:xfrm>
              <a:prstGeom prst="straightConnector1">
                <a:avLst/>
              </a:prstGeom>
              <a:ln w="635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>
                <a:off x="17283806" y="7606555"/>
                <a:ext cx="2211248" cy="1553093"/>
              </a:xfrm>
              <a:prstGeom prst="straightConnector1">
                <a:avLst/>
              </a:prstGeom>
              <a:ln w="635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Elbow Connector 31"/>
              <p:cNvCxnSpPr/>
              <p:nvPr/>
            </p:nvCxnSpPr>
            <p:spPr>
              <a:xfrm>
                <a:off x="18722221" y="3468380"/>
                <a:ext cx="2574007" cy="1801724"/>
              </a:xfrm>
              <a:prstGeom prst="bentConnector2">
                <a:avLst/>
              </a:prstGeom>
              <a:ln w="635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Elbow Connector 49"/>
              <p:cNvCxnSpPr/>
              <p:nvPr/>
            </p:nvCxnSpPr>
            <p:spPr>
              <a:xfrm flipV="1">
                <a:off x="18722221" y="9936196"/>
                <a:ext cx="2574007" cy="1713172"/>
              </a:xfrm>
              <a:prstGeom prst="bentConnector2">
                <a:avLst/>
              </a:prstGeom>
              <a:ln w="635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>
                <a:off x="23097404" y="6046650"/>
                <a:ext cx="1621373" cy="0"/>
              </a:xfrm>
              <a:prstGeom prst="straightConnector1">
                <a:avLst/>
              </a:prstGeom>
              <a:ln w="635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>
                <a:off x="23097404" y="9156244"/>
                <a:ext cx="1621373" cy="3405"/>
              </a:xfrm>
              <a:prstGeom prst="straightConnector1">
                <a:avLst/>
              </a:prstGeom>
              <a:ln w="635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Flowchart: Data 66"/>
              <p:cNvSpPr/>
              <p:nvPr/>
            </p:nvSpPr>
            <p:spPr>
              <a:xfrm>
                <a:off x="24387565" y="5435938"/>
                <a:ext cx="4239540" cy="1388934"/>
              </a:xfrm>
              <a:prstGeom prst="flowChartInputOutpu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17643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it-IT" sz="1600" dirty="0"/>
                  <a:t>Classification model</a:t>
                </a:r>
                <a:endParaRPr lang="en-GB" sz="1600" dirty="0"/>
              </a:p>
            </p:txBody>
          </p:sp>
          <p:sp>
            <p:nvSpPr>
              <p:cNvPr id="68" name="Flowchart: Data 67"/>
              <p:cNvSpPr/>
              <p:nvPr/>
            </p:nvSpPr>
            <p:spPr>
              <a:xfrm>
                <a:off x="24387563" y="8380622"/>
                <a:ext cx="4239540" cy="1388934"/>
              </a:xfrm>
              <a:prstGeom prst="flowChartInputOutpu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17643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it-IT" sz="1600" dirty="0"/>
                  <a:t>Regression Model</a:t>
                </a:r>
                <a:endParaRPr lang="en-GB" sz="1600" dirty="0"/>
              </a:p>
            </p:txBody>
          </p:sp>
        </p:grpSp>
      </p:grpSp>
      <p:sp>
        <p:nvSpPr>
          <p:cNvPr id="77" name="TextBox 76"/>
          <p:cNvSpPr txBox="1"/>
          <p:nvPr/>
        </p:nvSpPr>
        <p:spPr>
          <a:xfrm>
            <a:off x="15673387" y="34315400"/>
            <a:ext cx="13680000" cy="71627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72000" rIns="216000" bIns="72000">
            <a:spAutoFit/>
          </a:bodyPr>
          <a:lstStyle/>
          <a:p>
            <a:pPr algn="just"/>
            <a:r>
              <a:rPr lang="en-GB" sz="3200" b="1" i="1" u="sng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REFERENCES</a:t>
            </a:r>
          </a:p>
          <a:p>
            <a:pPr algn="just"/>
            <a:endParaRPr lang="en-GB" sz="1600" b="1" i="1" u="sng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just"/>
            <a:r>
              <a:rPr lang="en-GB" sz="2400">
                <a:solidFill>
                  <a:srgbClr val="000000"/>
                </a:solidFill>
              </a:rPr>
              <a:t>[1] H. Huang, L. Jiang, D. Zhao, J. Zhao, H. Cai, H. Liu, P. Meusel, B. Willberg, and G. Hirzinger, </a:t>
            </a:r>
            <a:r>
              <a:rPr lang="en-GB" sz="2400" i="1">
                <a:solidFill>
                  <a:srgbClr val="000000"/>
                </a:solidFill>
              </a:rPr>
              <a:t>The development on a new biomechatronic prosthetic hand based on under-actuated mechanism</a:t>
            </a:r>
            <a:r>
              <a:rPr lang="en-GB" sz="2400">
                <a:solidFill>
                  <a:srgbClr val="000000"/>
                </a:solidFill>
              </a:rPr>
              <a:t>, in Proceedings of IROS 2006, 2006, pp. 3791—3796.</a:t>
            </a:r>
          </a:p>
          <a:p>
            <a:pPr algn="just"/>
            <a:r>
              <a:rPr lang="en-GB" sz="2400">
                <a:solidFill>
                  <a:srgbClr val="000000"/>
                </a:solidFill>
              </a:rPr>
              <a:t>[2] C. Castellini and P. van der Smagt, </a:t>
            </a:r>
            <a:r>
              <a:rPr lang="en-GB" sz="2400" i="1">
                <a:solidFill>
                  <a:srgbClr val="000000"/>
                </a:solidFill>
              </a:rPr>
              <a:t>Surface EMG in Advanced Hand Prosthetics</a:t>
            </a:r>
            <a:r>
              <a:rPr lang="en-GB" sz="2400">
                <a:solidFill>
                  <a:srgbClr val="000000"/>
                </a:solidFill>
              </a:rPr>
              <a:t>, to appear in Biological Cybernetics, 2008.</a:t>
            </a:r>
          </a:p>
          <a:p>
            <a:pPr algn="just"/>
            <a:r>
              <a:rPr lang="en-GB" sz="2400">
                <a:solidFill>
                  <a:srgbClr val="000000"/>
                </a:solidFill>
              </a:rPr>
              <a:t>[3] M. Zecca, S. Micera, M. C. Carrozza and P. Dario, </a:t>
            </a:r>
            <a:r>
              <a:rPr lang="en-GB" sz="2400" i="1">
                <a:solidFill>
                  <a:srgbClr val="000000"/>
                </a:solidFill>
              </a:rPr>
              <a:t>Control of Multifunctional Prosthetic Hands by Processing the Electromyographic Signal</a:t>
            </a:r>
            <a:r>
              <a:rPr lang="en-GB" sz="2400">
                <a:solidFill>
                  <a:srgbClr val="000000"/>
                </a:solidFill>
              </a:rPr>
              <a:t>, Critical Reviews in Biomedical Engineering, 30(4–6):459–485, 2002.</a:t>
            </a:r>
          </a:p>
          <a:p>
            <a:pPr algn="just"/>
            <a:r>
              <a:rPr lang="en-GB" sz="2400">
                <a:solidFill>
                  <a:srgbClr val="000000"/>
                </a:solidFill>
              </a:rPr>
              <a:t>[4] S. Bitzer and P. van der Smagt, </a:t>
            </a:r>
            <a:r>
              <a:rPr lang="en-GB" sz="2400" i="1">
                <a:solidFill>
                  <a:srgbClr val="000000"/>
                </a:solidFill>
              </a:rPr>
              <a:t>Learning EMG control of a robotic hand: Towards active prostheses</a:t>
            </a:r>
            <a:r>
              <a:rPr lang="en-GB" sz="2400">
                <a:solidFill>
                  <a:srgbClr val="000000"/>
                </a:solidFill>
              </a:rPr>
              <a:t>, in Proceedings of ICRA, International Conference on Robotics and Automation, Orlando, Florida, USA, May 2006, pp. 2819—2823.</a:t>
            </a:r>
          </a:p>
          <a:p>
            <a:pPr algn="just"/>
            <a:r>
              <a:rPr lang="en-GB" sz="2400">
                <a:solidFill>
                  <a:srgbClr val="000000"/>
                </a:solidFill>
              </a:rPr>
              <a:t>[5] C. J. De Luca, </a:t>
            </a:r>
            <a:r>
              <a:rPr lang="en-GB" sz="2400" i="1">
                <a:solidFill>
                  <a:srgbClr val="000000"/>
                </a:solidFill>
              </a:rPr>
              <a:t>The use of surface electromyography in biomechanics</a:t>
            </a:r>
            <a:r>
              <a:rPr lang="en-GB" sz="2400">
                <a:solidFill>
                  <a:srgbClr val="000000"/>
                </a:solidFill>
              </a:rPr>
              <a:t>, Journal of Applied Biomechanics, 13:135-163, 1997.</a:t>
            </a:r>
          </a:p>
          <a:p>
            <a:pPr algn="just"/>
            <a:r>
              <a:rPr lang="en-GB" sz="2400">
                <a:solidFill>
                  <a:srgbClr val="000000"/>
                </a:solidFill>
              </a:rPr>
              <a:t>[6] B. E. Boser, I. M. Guyon, and V. N. Vapnik, </a:t>
            </a:r>
            <a:r>
              <a:rPr lang="en-GB" sz="2400" i="1">
                <a:solidFill>
                  <a:srgbClr val="000000"/>
                </a:solidFill>
              </a:rPr>
              <a:t>A training algorithm for optimal margin classifiers</a:t>
            </a:r>
            <a:r>
              <a:rPr lang="en-GB" sz="2400">
                <a:solidFill>
                  <a:srgbClr val="000000"/>
                </a:solidFill>
              </a:rPr>
              <a:t>, in Proceedings of the 5th Annual ACM COLT Workshop, ACM press, 1992, pp. 144–152.</a:t>
            </a:r>
          </a:p>
          <a:p>
            <a:pPr algn="just"/>
            <a:r>
              <a:rPr lang="en-US" sz="2400">
                <a:solidFill>
                  <a:srgbClr val="000000"/>
                </a:solidFill>
              </a:rPr>
              <a:t>[7] C. Castellini, E. Gruppioni, A. Davalli and G. Sandini, </a:t>
            </a:r>
            <a:r>
              <a:rPr lang="en-US" sz="2400" i="1">
                <a:solidFill>
                  <a:srgbClr val="000000"/>
                </a:solidFill>
              </a:rPr>
              <a:t>EMG-driven hand prosthetics: initial results on a patient</a:t>
            </a:r>
            <a:r>
              <a:rPr lang="en-US" sz="2400">
                <a:solidFill>
                  <a:srgbClr val="000000"/>
                </a:solidFill>
              </a:rPr>
              <a:t>, poster at the I Neuro-Robotics Symposium, Freiburg, Germany, 2008.</a:t>
            </a:r>
            <a:endParaRPr lang="en-GB" sz="2400">
              <a:solidFill>
                <a:srgbClr val="00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673387" y="31312378"/>
            <a:ext cx="13680000" cy="28336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216000" tIns="72000" rIns="216000" bIns="72000">
            <a:spAutoFit/>
          </a:bodyPr>
          <a:lstStyle/>
          <a:p>
            <a:pPr algn="just"/>
            <a:r>
              <a:rPr lang="en-GB" sz="3200" b="1" i="1" u="sng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CONCLUSIONS</a:t>
            </a:r>
          </a:p>
          <a:p>
            <a:pPr algn="just"/>
            <a:endParaRPr lang="en-GB" sz="1600" b="1" i="1" u="sng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just"/>
            <a:r>
              <a:rPr lang="en-GB" sz="3200">
                <a:solidFill>
                  <a:srgbClr val="000000"/>
                </a:solidFill>
              </a:rPr>
              <a:t>Surface EMG can be used to classify grasps and predict the involved force, within a broad range of human subjects, even if these subjects act in non-highly controlled conditions, as while performing Daily Life Activities. Further initial experiments on an amputee</a:t>
            </a:r>
            <a:r>
              <a:rPr lang="en-GB" sz="3200" baseline="30000">
                <a:solidFill>
                  <a:srgbClr val="000000"/>
                </a:solidFill>
              </a:rPr>
              <a:t>7</a:t>
            </a:r>
            <a:r>
              <a:rPr lang="en-GB" sz="3200">
                <a:solidFill>
                  <a:srgbClr val="000000"/>
                </a:solidFill>
              </a:rPr>
              <a:t> confirm that the approach is feasible.</a:t>
            </a:r>
          </a:p>
        </p:txBody>
      </p:sp>
      <p:grpSp>
        <p:nvGrpSpPr>
          <p:cNvPr id="13329" name="Group 83"/>
          <p:cNvGrpSpPr>
            <a:grpSpLocks/>
          </p:cNvGrpSpPr>
          <p:nvPr/>
        </p:nvGrpSpPr>
        <p:grpSpPr bwMode="auto">
          <a:xfrm>
            <a:off x="877888" y="1312863"/>
            <a:ext cx="28490862" cy="2862262"/>
            <a:chOff x="878200" y="1312807"/>
            <a:chExt cx="28491160" cy="2862322"/>
          </a:xfrm>
        </p:grpSpPr>
        <p:sp>
          <p:nvSpPr>
            <p:cNvPr id="14" name="TextBox 13"/>
            <p:cNvSpPr txBox="1"/>
            <p:nvPr/>
          </p:nvSpPr>
          <p:spPr>
            <a:xfrm>
              <a:off x="878200" y="1312807"/>
              <a:ext cx="28491160" cy="286232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defTabSz="417643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6000" dirty="0"/>
                <a:t>MULTI-SUBJECT / DLA ANALYSIS OF SURFACE EMG CONTROL OF MECHANICAL HANDS</a:t>
              </a:r>
            </a:p>
            <a:p>
              <a:pPr algn="ctr" defTabSz="417643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4000" b="1" dirty="0"/>
                <a:t>C. Castellini </a:t>
              </a:r>
              <a:r>
                <a:rPr lang="en-GB" sz="4000" b="1" baseline="30000" dirty="0"/>
                <a:t>A</a:t>
              </a:r>
              <a:r>
                <a:rPr lang="en-GB" sz="4000" b="1" dirty="0"/>
                <a:t>, A. E. Fiorilla </a:t>
              </a:r>
              <a:r>
                <a:rPr lang="en-GB" sz="4000" b="1" baseline="30000" dirty="0"/>
                <a:t>A,B</a:t>
              </a:r>
              <a:r>
                <a:rPr lang="en-GB" sz="4000" b="1" dirty="0"/>
                <a:t>, G. Sandini </a:t>
              </a:r>
              <a:r>
                <a:rPr lang="en-GB" sz="4000" b="1" baseline="30000" dirty="0"/>
                <a:t>B</a:t>
              </a:r>
              <a:r>
                <a:rPr lang="en-GB" sz="4000" b="1" dirty="0"/>
                <a:t> </a:t>
              </a:r>
              <a:endParaRPr lang="en-GB" sz="4000" dirty="0"/>
            </a:p>
            <a:p>
              <a:pPr algn="ctr" defTabSz="417643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4000" i="1" baseline="30000" dirty="0"/>
                <a:t>A</a:t>
              </a:r>
              <a:r>
                <a:rPr lang="en-GB" sz="4000" i="1" dirty="0"/>
                <a:t> LIRA-Lab, DIST, University of </a:t>
              </a:r>
              <a:r>
                <a:rPr lang="en-GB" sz="4000" i="1" dirty="0" err="1"/>
                <a:t>Genova</a:t>
              </a:r>
              <a:r>
                <a:rPr lang="en-GB" sz="4000" i="1" dirty="0"/>
                <a:t>, Italy</a:t>
              </a:r>
              <a:endParaRPr lang="en-GB" sz="4000" dirty="0"/>
            </a:p>
            <a:p>
              <a:pPr algn="ctr" defTabSz="417643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4000" i="1" baseline="30000" dirty="0"/>
                <a:t>B</a:t>
              </a:r>
              <a:r>
                <a:rPr lang="en-GB" sz="4000" i="1" dirty="0"/>
                <a:t> RBCS Department, Italian Institute of Technology, </a:t>
              </a:r>
              <a:r>
                <a:rPr lang="en-GB" sz="4000" i="1" dirty="0" err="1"/>
                <a:t>Genova</a:t>
              </a:r>
              <a:r>
                <a:rPr lang="en-GB" sz="4000" i="1" dirty="0"/>
                <a:t>, Italy</a:t>
              </a:r>
              <a:endParaRPr lang="en-GB" sz="6000" dirty="0"/>
            </a:p>
          </p:txBody>
        </p:sp>
        <p:grpSp>
          <p:nvGrpSpPr>
            <p:cNvPr id="13341" name="Group 73"/>
            <p:cNvGrpSpPr>
              <a:grpSpLocks/>
            </p:cNvGrpSpPr>
            <p:nvPr/>
          </p:nvGrpSpPr>
          <p:grpSpPr bwMode="auto">
            <a:xfrm>
              <a:off x="22918376" y="2562141"/>
              <a:ext cx="6450984" cy="1346704"/>
              <a:chOff x="22918376" y="2562141"/>
              <a:chExt cx="6450984" cy="1346704"/>
            </a:xfrm>
          </p:grpSpPr>
          <p:pic>
            <p:nvPicPr>
              <p:cNvPr id="13342" name="Picture 49" descr="Logo_Universita_tes.jpg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2918376" y="2624474"/>
                <a:ext cx="971550" cy="12843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343" name="Picture 69" descr="iit.jpg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b="2680"/>
              <a:stretch>
                <a:fillRect/>
              </a:stretch>
            </p:blipFill>
            <p:spPr bwMode="auto">
              <a:xfrm>
                <a:off x="23982545" y="2562141"/>
                <a:ext cx="5386815" cy="13106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877887" y="24011712"/>
            <a:ext cx="13680000" cy="5759450"/>
            <a:chOff x="877887" y="24134762"/>
            <a:chExt cx="13680000" cy="5759450"/>
          </a:xfrm>
        </p:grpSpPr>
        <p:grpSp>
          <p:nvGrpSpPr>
            <p:cNvPr id="70" name="Group 69"/>
            <p:cNvGrpSpPr/>
            <p:nvPr/>
          </p:nvGrpSpPr>
          <p:grpSpPr>
            <a:xfrm>
              <a:off x="877887" y="24134762"/>
              <a:ext cx="13680000" cy="5759450"/>
              <a:chOff x="877887" y="24026812"/>
              <a:chExt cx="13680000" cy="5759450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877887" y="24026812"/>
                <a:ext cx="13680000" cy="575945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defTabSz="417643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dirty="0"/>
              </a:p>
            </p:txBody>
          </p:sp>
          <p:pic>
            <p:nvPicPr>
              <p:cNvPr id="23" name="Picture 2" descr="C:\Documents and Settings\Tron\Desktop\New Folder\DSC01901.JP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193655" y="24337962"/>
                <a:ext cx="6495788" cy="47180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26" name="Picture 2" descr="lmd500TR"/>
              <p:cNvPicPr>
                <a:picLocks noChangeAspect="1" noChangeArrowheads="1"/>
              </p:cNvPicPr>
              <p:nvPr/>
            </p:nvPicPr>
            <p:blipFill>
              <a:blip r:embed="rId7"/>
              <a:srcRect l="13044" r="9041"/>
              <a:stretch>
                <a:fillRect/>
              </a:stretch>
            </p:blipFill>
            <p:spPr bwMode="auto">
              <a:xfrm>
                <a:off x="7923834" y="24337962"/>
                <a:ext cx="6282703" cy="47196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3339" name="TextBox 74"/>
            <p:cNvSpPr txBox="1">
              <a:spLocks noChangeArrowheads="1"/>
            </p:cNvSpPr>
            <p:nvPr/>
          </p:nvSpPr>
          <p:spPr bwMode="auto">
            <a:xfrm>
              <a:off x="1222100" y="29293362"/>
              <a:ext cx="1309975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it-IT" sz="2400" b="1" i="1" dirty="0">
                  <a:latin typeface="Calibri" pitchFamily="34" charset="0"/>
                </a:rPr>
                <a:t>a) position of the EMG electrodes (ventral side)      </a:t>
              </a:r>
              <a:r>
                <a:rPr lang="it-IT" sz="2400" b="1" i="1" dirty="0" smtClean="0">
                  <a:latin typeface="Calibri" pitchFamily="34" charset="0"/>
                </a:rPr>
                <a:t>      </a:t>
              </a:r>
              <a:r>
                <a:rPr lang="it-IT" sz="2400" b="1" i="1" dirty="0">
                  <a:latin typeface="Calibri" pitchFamily="34" charset="0"/>
                </a:rPr>
                <a:t>b) the FUTEK force sensor</a:t>
              </a:r>
              <a:endParaRPr lang="en-GB" sz="2400" b="1" i="1" dirty="0">
                <a:latin typeface="Calibri" pitchFamily="34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77887" y="8758731"/>
            <a:ext cx="13680000" cy="5759450"/>
            <a:chOff x="877887" y="8932862"/>
            <a:chExt cx="13680000" cy="5759450"/>
          </a:xfrm>
        </p:grpSpPr>
        <p:grpSp>
          <p:nvGrpSpPr>
            <p:cNvPr id="71" name="Group 70"/>
            <p:cNvGrpSpPr/>
            <p:nvPr/>
          </p:nvGrpSpPr>
          <p:grpSpPr>
            <a:xfrm>
              <a:off x="877887" y="8932862"/>
              <a:ext cx="13680000" cy="5759450"/>
              <a:chOff x="877887" y="8958263"/>
              <a:chExt cx="13680000" cy="575945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77887" y="8958263"/>
                <a:ext cx="13680000" cy="575945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defTabSz="417643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/>
              </a:p>
            </p:txBody>
          </p:sp>
          <p:pic>
            <p:nvPicPr>
              <p:cNvPr id="18" name="Picture 17" descr="CYBERHAND_SITO.jpg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 bwMode="auto">
              <a:xfrm>
                <a:off x="1097237" y="9447213"/>
                <a:ext cx="3132000" cy="461486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pic>
          <p:pic>
            <p:nvPicPr>
              <p:cNvPr id="19" name="Picture 18" descr="DLR_Hand.jpg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 bwMode="auto">
              <a:xfrm>
                <a:off x="4467454" y="9447213"/>
                <a:ext cx="3132000" cy="46152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pic>
          <p:pic>
            <p:nvPicPr>
              <p:cNvPr id="20" name="Picture 19" descr="product_92.jpg"/>
              <p:cNvPicPr>
                <a:picLocks/>
              </p:cNvPicPr>
              <p:nvPr/>
            </p:nvPicPr>
            <p:blipFill>
              <a:blip r:embed="rId10"/>
              <a:stretch>
                <a:fillRect/>
              </a:stretch>
            </p:blipFill>
            <p:spPr bwMode="auto">
              <a:xfrm>
                <a:off x="7837671" y="9447212"/>
                <a:ext cx="3132000" cy="46152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pic>
          <p:pic>
            <p:nvPicPr>
              <p:cNvPr id="21" name="Picture 20" descr="SensorHandSpeed.jpg"/>
              <p:cNvPicPr>
                <a:picLocks/>
              </p:cNvPicPr>
              <p:nvPr/>
            </p:nvPicPr>
            <p:blipFill>
              <a:blip r:embed="rId11"/>
              <a:stretch>
                <a:fillRect/>
              </a:stretch>
            </p:blipFill>
            <p:spPr bwMode="auto">
              <a:xfrm>
                <a:off x="11207887" y="9447213"/>
                <a:ext cx="3132000" cy="461486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pic>
        </p:grpSp>
        <p:sp>
          <p:nvSpPr>
            <p:cNvPr id="13331" name="TextBox 77"/>
            <p:cNvSpPr txBox="1">
              <a:spLocks noChangeArrowheads="1"/>
            </p:cNvSpPr>
            <p:nvPr/>
          </p:nvSpPr>
          <p:spPr bwMode="auto">
            <a:xfrm>
              <a:off x="1109663" y="14190662"/>
              <a:ext cx="12780962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it-IT" sz="2400" b="1" i="1" dirty="0">
                  <a:latin typeface="Calibri" pitchFamily="34" charset="0"/>
                </a:rPr>
                <a:t>Examples of hand prosthetic devices / dexterous robotic hands</a:t>
              </a:r>
              <a:endParaRPr lang="en-GB" sz="2400" b="1" i="1" dirty="0">
                <a:latin typeface="Calibri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77887" y="36985574"/>
            <a:ext cx="13680000" cy="4492537"/>
            <a:chOff x="877887" y="36985575"/>
            <a:chExt cx="13680000" cy="4421188"/>
          </a:xfrm>
        </p:grpSpPr>
        <p:grpSp>
          <p:nvGrpSpPr>
            <p:cNvPr id="74" name="Group 73"/>
            <p:cNvGrpSpPr/>
            <p:nvPr/>
          </p:nvGrpSpPr>
          <p:grpSpPr>
            <a:xfrm>
              <a:off x="877887" y="36985575"/>
              <a:ext cx="13680000" cy="4421188"/>
              <a:chOff x="877887" y="36985575"/>
              <a:chExt cx="13680000" cy="4421188"/>
            </a:xfrm>
          </p:grpSpPr>
          <p:grpSp>
            <p:nvGrpSpPr>
              <p:cNvPr id="13324" name="Group 81"/>
              <p:cNvGrpSpPr>
                <a:grpSpLocks/>
              </p:cNvGrpSpPr>
              <p:nvPr/>
            </p:nvGrpSpPr>
            <p:grpSpPr bwMode="auto">
              <a:xfrm>
                <a:off x="877887" y="36985575"/>
                <a:ext cx="13680000" cy="4421188"/>
                <a:chOff x="878400" y="36985903"/>
                <a:chExt cx="13248000" cy="4420859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878400" y="36985903"/>
                  <a:ext cx="13248000" cy="4420859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defTabSz="4176431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GB"/>
                </a:p>
              </p:txBody>
            </p:sp>
            <p:pic>
              <p:nvPicPr>
                <p:cNvPr id="27" name="Picture 3" descr="DSC02225"/>
                <p:cNvPicPr>
                  <a:picLocks noChangeAspect="1" noChangeArrowheads="1"/>
                </p:cNvPicPr>
                <p:nvPr/>
              </p:nvPicPr>
              <p:blipFill>
                <a:blip r:embed="rId12"/>
                <a:srcRect l="6867"/>
                <a:stretch>
                  <a:fillRect/>
                </a:stretch>
              </p:blipFill>
              <p:spPr bwMode="auto">
                <a:xfrm>
                  <a:off x="1183171" y="37406560"/>
                  <a:ext cx="3966780" cy="320333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8" name="Picture 2" descr="DSC02226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303924" y="37406560"/>
                  <a:ext cx="4258852" cy="320333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9" name="Picture 1" descr="DSC02230"/>
                <p:cNvPicPr>
                  <a:picLocks noChangeAspect="1" noChangeArrowheads="1"/>
                </p:cNvPicPr>
                <p:nvPr/>
              </p:nvPicPr>
              <p:blipFill>
                <a:blip r:embed="rId14"/>
                <a:srcRect l="12018" b="8391"/>
                <a:stretch>
                  <a:fillRect/>
                </a:stretch>
              </p:blipFill>
              <p:spPr bwMode="auto">
                <a:xfrm>
                  <a:off x="9716749" y="37406560"/>
                  <a:ext cx="4092181" cy="320333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sp>
            <p:nvSpPr>
              <p:cNvPr id="13332" name="TextBox 78"/>
              <p:cNvSpPr txBox="1">
                <a:spLocks noChangeArrowheads="1"/>
              </p:cNvSpPr>
              <p:nvPr/>
            </p:nvSpPr>
            <p:spPr bwMode="auto">
              <a:xfrm>
                <a:off x="1054100" y="40811450"/>
                <a:ext cx="125349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it-IT" sz="2400" b="1" i="1" dirty="0">
                    <a:latin typeface="Calibri" pitchFamily="34" charset="0"/>
                  </a:rPr>
                  <a:t>The system is required to classify and estimate the force during three different grasp tasks</a:t>
                </a:r>
                <a:endParaRPr lang="en-GB" sz="2400" b="1" i="1" dirty="0">
                  <a:latin typeface="Calibri" pitchFamily="34" charset="0"/>
                </a:endParaRPr>
              </a:p>
            </p:txBody>
          </p:sp>
        </p:grpSp>
        <p:sp>
          <p:nvSpPr>
            <p:cNvPr id="13333" name="TextBox 70"/>
            <p:cNvSpPr txBox="1">
              <a:spLocks noChangeArrowheads="1"/>
            </p:cNvSpPr>
            <p:nvPr/>
          </p:nvSpPr>
          <p:spPr bwMode="auto">
            <a:xfrm>
              <a:off x="4605337" y="40130936"/>
              <a:ext cx="666750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GB" sz="2400" dirty="0">
                  <a:latin typeface="Calibri" pitchFamily="34" charset="0"/>
                </a:rPr>
                <a:t>(a)</a:t>
              </a:r>
            </a:p>
          </p:txBody>
        </p:sp>
        <p:sp>
          <p:nvSpPr>
            <p:cNvPr id="13334" name="TextBox 71"/>
            <p:cNvSpPr txBox="1">
              <a:spLocks noChangeArrowheads="1"/>
            </p:cNvSpPr>
            <p:nvPr/>
          </p:nvSpPr>
          <p:spPr bwMode="auto">
            <a:xfrm>
              <a:off x="9183687" y="40147875"/>
              <a:ext cx="666750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GB" sz="2400" dirty="0">
                  <a:latin typeface="Calibri" pitchFamily="34" charset="0"/>
                </a:rPr>
                <a:t>(b)</a:t>
              </a:r>
            </a:p>
          </p:txBody>
        </p:sp>
        <p:sp>
          <p:nvSpPr>
            <p:cNvPr id="13335" name="TextBox 72"/>
            <p:cNvSpPr txBox="1">
              <a:spLocks noChangeArrowheads="1"/>
            </p:cNvSpPr>
            <p:nvPr/>
          </p:nvSpPr>
          <p:spPr bwMode="auto">
            <a:xfrm>
              <a:off x="13539787" y="40147875"/>
              <a:ext cx="666750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GB" sz="2400" dirty="0">
                  <a:latin typeface="Calibri" pitchFamily="34" charset="0"/>
                </a:rPr>
                <a:t>(c)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1051</Words>
  <Application>Microsoft Office PowerPoint</Application>
  <PresentationFormat>Custom</PresentationFormat>
  <Paragraphs>105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Tron</dc:creator>
  <cp:lastModifiedBy>Tron</cp:lastModifiedBy>
  <cp:revision>132</cp:revision>
  <dcterms:created xsi:type="dcterms:W3CDTF">2008-06-12T10:19:10Z</dcterms:created>
  <dcterms:modified xsi:type="dcterms:W3CDTF">2008-06-27T09:41:48Z</dcterms:modified>
</cp:coreProperties>
</file>